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sldIdLst>
    <p:sldId id="256" r:id="rId2"/>
    <p:sldId id="263" r:id="rId3"/>
    <p:sldId id="264" r:id="rId4"/>
    <p:sldId id="266" r:id="rId5"/>
    <p:sldId id="265" r:id="rId6"/>
    <p:sldId id="285" r:id="rId7"/>
    <p:sldId id="286" r:id="rId8"/>
    <p:sldId id="287" r:id="rId9"/>
    <p:sldId id="268" r:id="rId10"/>
    <p:sldId id="269" r:id="rId11"/>
    <p:sldId id="288" r:id="rId12"/>
    <p:sldId id="271" r:id="rId13"/>
    <p:sldId id="272" r:id="rId14"/>
    <p:sldId id="282" r:id="rId15"/>
    <p:sldId id="273" r:id="rId16"/>
    <p:sldId id="289" r:id="rId17"/>
    <p:sldId id="290" r:id="rId18"/>
    <p:sldId id="275" r:id="rId19"/>
    <p:sldId id="276" r:id="rId20"/>
    <p:sldId id="283" r:id="rId21"/>
    <p:sldId id="277" r:id="rId22"/>
    <p:sldId id="291" r:id="rId23"/>
    <p:sldId id="278" r:id="rId24"/>
    <p:sldId id="292" r:id="rId25"/>
    <p:sldId id="293" r:id="rId26"/>
    <p:sldId id="281" r:id="rId27"/>
    <p:sldId id="2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p:cViewPr varScale="1">
        <p:scale>
          <a:sx n="82" d="100"/>
          <a:sy n="82" d="100"/>
        </p:scale>
        <p:origin x="662" y="53"/>
      </p:cViewPr>
      <p:guideLst>
        <p:guide orient="horz" pos="2160"/>
        <p:guide pos="3840"/>
        <p:guide pos="39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273B34B-DDF5-4D93-8F0B-F4E4A586572C}" type="datetimeFigureOut">
              <a:rPr lang="en-US" smtClean="0"/>
              <a:t>11/16/2018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3340432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53368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967701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8203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564911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273B34B-DDF5-4D93-8F0B-F4E4A586572C}" type="datetimeFigureOut">
              <a:rPr lang="en-US" smtClean="0"/>
              <a:t>11/16/2018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623308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273B34B-DDF5-4D93-8F0B-F4E4A586572C}" type="datetimeFigureOut">
              <a:rPr lang="en-US" smtClean="0"/>
              <a:t>11/16/2018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1017596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73B34B-DDF5-4D93-8F0B-F4E4A586572C}" type="datetimeFigureOut">
              <a:rPr lang="en-US" smtClean="0"/>
              <a:t>11/16/2018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3896124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73B34B-DDF5-4D93-8F0B-F4E4A586572C}" type="datetimeFigureOut">
              <a:rPr lang="en-US" smtClean="0"/>
              <a:t>11/16/2018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107689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73B34B-DDF5-4D93-8F0B-F4E4A586572C}" type="datetimeFigureOut">
              <a:rPr lang="en-US" smtClean="0"/>
              <a:t>11/16/2018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61377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73B34B-DDF5-4D93-8F0B-F4E4A586572C}" type="datetimeFigureOut">
              <a:rPr lang="en-US" smtClean="0"/>
              <a:t>11/16/2018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0495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273B34B-DDF5-4D93-8F0B-F4E4A586572C}" type="datetimeFigureOut">
              <a:rPr lang="en-US" smtClean="0"/>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384543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273B34B-DDF5-4D93-8F0B-F4E4A586572C}" type="datetimeFigureOut">
              <a:rPr lang="en-US" smtClean="0"/>
              <a:t>11/16/2018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412958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273B34B-DDF5-4D93-8F0B-F4E4A586572C}" type="datetimeFigureOut">
              <a:rPr lang="en-US" smtClean="0"/>
              <a:t>11/16/2018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15519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73B34B-DDF5-4D93-8F0B-F4E4A586572C}" type="datetimeFigureOut">
              <a:rPr lang="en-US" smtClean="0"/>
              <a:t>11/16/2018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47575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111054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890488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273B34B-DDF5-4D93-8F0B-F4E4A586572C}" type="datetimeFigureOut">
              <a:rPr lang="en-US" smtClean="0"/>
              <a:t>11/16/2018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5928D0-BFA3-4509-A894-C30042C9622A}" type="slidenum">
              <a:rPr lang="en-US" smtClean="0"/>
              <a:t>‹#›</a:t>
            </a:fld>
            <a:endParaRPr lang="en-US"/>
          </a:p>
        </p:txBody>
      </p:sp>
    </p:spTree>
    <p:extLst>
      <p:ext uri="{BB962C8B-B14F-4D97-AF65-F5344CB8AC3E}">
        <p14:creationId xmlns:p14="http://schemas.microsoft.com/office/powerpoint/2010/main" val="348909563"/>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465" y="1905000"/>
            <a:ext cx="9912219" cy="1200636"/>
          </a:xfrm>
        </p:spPr>
        <p:txBody>
          <a:bodyPr anchor="ctr">
            <a:normAutofit/>
          </a:bodyPr>
          <a:lstStyle/>
          <a:p>
            <a:pPr algn="ctr">
              <a:tabLst>
                <a:tab pos="4516438" algn="l"/>
              </a:tabLst>
            </a:pPr>
            <a:r>
              <a:rPr lang="en-US" dirty="0" smtClean="0"/>
              <a:t>MINI PROJECT 4</a:t>
            </a:r>
            <a:br>
              <a:rPr lang="en-US" dirty="0" smtClean="0"/>
            </a:br>
            <a:r>
              <a:rPr lang="en-US" sz="2800" dirty="0" smtClean="0"/>
              <a:t>Blocking Semaphores and priority scheduling</a:t>
            </a:r>
            <a:endParaRPr lang="en-US" sz="2800" dirty="0"/>
          </a:p>
        </p:txBody>
      </p:sp>
      <p:sp>
        <p:nvSpPr>
          <p:cNvPr id="3" name="Subtitle 2"/>
          <p:cNvSpPr>
            <a:spLocks noGrp="1"/>
          </p:cNvSpPr>
          <p:nvPr>
            <p:ph type="subTitle" idx="1"/>
          </p:nvPr>
        </p:nvSpPr>
        <p:spPr>
          <a:xfrm>
            <a:off x="1759788" y="3592708"/>
            <a:ext cx="8791575" cy="447448"/>
          </a:xfrm>
        </p:spPr>
        <p:txBody>
          <a:bodyPr anchor="ctr">
            <a:normAutofit lnSpcReduction="10000"/>
          </a:bodyPr>
          <a:lstStyle/>
          <a:p>
            <a:pPr algn="ctr"/>
            <a:r>
              <a:rPr lang="en-US" dirty="0" smtClean="0"/>
              <a:t>William Trace LaCour (WTL6C)</a:t>
            </a:r>
            <a:endParaRPr lang="en-US" dirty="0"/>
          </a:p>
        </p:txBody>
      </p:sp>
    </p:spTree>
    <p:extLst>
      <p:ext uri="{BB962C8B-B14F-4D97-AF65-F5344CB8AC3E}">
        <p14:creationId xmlns:p14="http://schemas.microsoft.com/office/powerpoint/2010/main" val="3080061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2 – Experiment 2</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3112" y="2097088"/>
            <a:ext cx="5562600" cy="3320033"/>
          </a:xfrm>
          <a:prstGeom prst="rect">
            <a:avLst/>
          </a:prstGeom>
        </p:spPr>
      </p:pic>
    </p:spTree>
    <p:extLst>
      <p:ext uri="{BB962C8B-B14F-4D97-AF65-F5344CB8AC3E}">
        <p14:creationId xmlns:p14="http://schemas.microsoft.com/office/powerpoint/2010/main" val="42651724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a:t>
            </a:r>
            <a:r>
              <a:rPr lang="en-US" dirty="0" smtClean="0"/>
              <a:t>2 </a:t>
            </a:r>
            <a:r>
              <a:rPr lang="en-US" dirty="0" smtClean="0"/>
              <a:t>– question </a:t>
            </a:r>
            <a:r>
              <a:rPr lang="en-US" dirty="0"/>
              <a:t>1</a:t>
            </a:r>
            <a:endParaRPr lang="en-US" dirty="0"/>
          </a:p>
        </p:txBody>
      </p:sp>
      <p:sp>
        <p:nvSpPr>
          <p:cNvPr id="6" name="Content Placeholder 2"/>
          <p:cNvSpPr txBox="1">
            <a:spLocks/>
          </p:cNvSpPr>
          <p:nvPr/>
        </p:nvSpPr>
        <p:spPr>
          <a:xfrm>
            <a:off x="2514600" y="4311671"/>
            <a:ext cx="1840056" cy="5334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Experiment 1</a:t>
            </a:r>
          </a:p>
        </p:txBody>
      </p:sp>
      <p:sp>
        <p:nvSpPr>
          <p:cNvPr id="8" name="Content Placeholder 2"/>
          <p:cNvSpPr txBox="1">
            <a:spLocks/>
          </p:cNvSpPr>
          <p:nvPr/>
        </p:nvSpPr>
        <p:spPr>
          <a:xfrm>
            <a:off x="1524000" y="4930838"/>
            <a:ext cx="8839200" cy="18509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Using cooperative spinlock semaphores in experiment 2 allowed for a dramatically decreased wait time for count 2 &amp; 3 than that of the blocking semaphores in experiment 1. The total for the waits and the total for the signal in both </a:t>
            </a:r>
            <a:r>
              <a:rPr lang="en-US" dirty="0" err="1" smtClean="0"/>
              <a:t>exeriments</a:t>
            </a:r>
            <a:r>
              <a:rPr lang="en-US" dirty="0" smtClean="0"/>
              <a:t> should both be equal to 2 million.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6822" y="1899762"/>
            <a:ext cx="4073243" cy="242718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3476" y="1906631"/>
            <a:ext cx="4111346" cy="2453853"/>
          </a:xfrm>
          <a:prstGeom prst="rect">
            <a:avLst/>
          </a:prstGeom>
        </p:spPr>
      </p:pic>
      <p:sp>
        <p:nvSpPr>
          <p:cNvPr id="10" name="Content Placeholder 2"/>
          <p:cNvSpPr txBox="1">
            <a:spLocks/>
          </p:cNvSpPr>
          <p:nvPr/>
        </p:nvSpPr>
        <p:spPr>
          <a:xfrm>
            <a:off x="7848600" y="4326942"/>
            <a:ext cx="1840056" cy="5334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Experiment 2</a:t>
            </a:r>
          </a:p>
        </p:txBody>
      </p:sp>
    </p:spTree>
    <p:extLst>
      <p:ext uri="{BB962C8B-B14F-4D97-AF65-F5344CB8AC3E}">
        <p14:creationId xmlns:p14="http://schemas.microsoft.com/office/powerpoint/2010/main" val="2956355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3 – Experiment 1</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2780" y="2078427"/>
            <a:ext cx="4383263" cy="4296425"/>
          </a:xfrm>
          <a:prstGeom prst="rect">
            <a:avLst/>
          </a:prstGeom>
        </p:spPr>
      </p:pic>
    </p:spTree>
    <p:extLst>
      <p:ext uri="{BB962C8B-B14F-4D97-AF65-F5344CB8AC3E}">
        <p14:creationId xmlns:p14="http://schemas.microsoft.com/office/powerpoint/2010/main" val="448861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3 – Experiment 2a</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8412" y="1828800"/>
            <a:ext cx="4572000" cy="4516087"/>
          </a:xfrm>
          <a:prstGeom prst="rect">
            <a:avLst/>
          </a:prstGeom>
        </p:spPr>
      </p:pic>
    </p:spTree>
    <p:extLst>
      <p:ext uri="{BB962C8B-B14F-4D97-AF65-F5344CB8AC3E}">
        <p14:creationId xmlns:p14="http://schemas.microsoft.com/office/powerpoint/2010/main" val="1131102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3 – Experiment 2b</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4684" y="2362200"/>
            <a:ext cx="5702632" cy="3429000"/>
          </a:xfrm>
          <a:prstGeom prst="rect">
            <a:avLst/>
          </a:prstGeom>
        </p:spPr>
      </p:pic>
    </p:spTree>
    <p:extLst>
      <p:ext uri="{BB962C8B-B14F-4D97-AF65-F5344CB8AC3E}">
        <p14:creationId xmlns:p14="http://schemas.microsoft.com/office/powerpoint/2010/main" val="10849532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3 – Question 1</a:t>
            </a:r>
            <a:endParaRPr lang="en-US" dirty="0"/>
          </a:p>
        </p:txBody>
      </p:sp>
      <p:sp>
        <p:nvSpPr>
          <p:cNvPr id="3" name="Content Placeholder 2"/>
          <p:cNvSpPr>
            <a:spLocks noGrp="1"/>
          </p:cNvSpPr>
          <p:nvPr>
            <p:ph idx="1"/>
          </p:nvPr>
        </p:nvSpPr>
        <p:spPr>
          <a:xfrm>
            <a:off x="2286000" y="4724400"/>
            <a:ext cx="7424074" cy="1676401"/>
          </a:xfrm>
        </p:spPr>
        <p:txBody>
          <a:bodyPr>
            <a:normAutofit fontScale="85000" lnSpcReduction="20000"/>
          </a:bodyPr>
          <a:lstStyle/>
          <a:p>
            <a:pPr marL="0" indent="0">
              <a:buNone/>
            </a:pPr>
            <a:r>
              <a:rPr lang="en-US" dirty="0" smtClean="0"/>
              <a:t>The count variable that we saw in mini project two ran very fairly in the fact that they were essentially equal at all times. </a:t>
            </a:r>
            <a:r>
              <a:rPr lang="en-US" dirty="0" smtClean="0"/>
              <a:t>Using the fixed priority scheduler you only are going to run the highest priority and in this case it is count 1. This is the reason for the zeros for count 2 and count 3.</a:t>
            </a:r>
            <a:endParaRPr lang="en-US" dirty="0" smtClean="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0769" b="5982"/>
          <a:stretch/>
        </p:blipFill>
        <p:spPr>
          <a:xfrm>
            <a:off x="1447800" y="2224979"/>
            <a:ext cx="3922490" cy="1662809"/>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4515"/>
          <a:stretch/>
        </p:blipFill>
        <p:spPr>
          <a:xfrm>
            <a:off x="6100632" y="2272781"/>
            <a:ext cx="3870724" cy="1619672"/>
          </a:xfrm>
          <a:prstGeom prst="rect">
            <a:avLst/>
          </a:prstGeom>
        </p:spPr>
      </p:pic>
      <p:sp>
        <p:nvSpPr>
          <p:cNvPr id="7" name="TextBox 6"/>
          <p:cNvSpPr txBox="1"/>
          <p:nvPr/>
        </p:nvSpPr>
        <p:spPr>
          <a:xfrm>
            <a:off x="2685145" y="4013785"/>
            <a:ext cx="1447800" cy="369332"/>
          </a:xfrm>
          <a:prstGeom prst="rect">
            <a:avLst/>
          </a:prstGeom>
          <a:noFill/>
        </p:spPr>
        <p:txBody>
          <a:bodyPr wrap="square" rtlCol="0">
            <a:spAutoFit/>
          </a:bodyPr>
          <a:lstStyle/>
          <a:p>
            <a:r>
              <a:rPr lang="en-US" dirty="0" smtClean="0"/>
              <a:t>Experiment 1</a:t>
            </a:r>
            <a:endParaRPr lang="en-US" dirty="0"/>
          </a:p>
        </p:txBody>
      </p:sp>
      <p:sp>
        <p:nvSpPr>
          <p:cNvPr id="8" name="TextBox 7"/>
          <p:cNvSpPr txBox="1"/>
          <p:nvPr/>
        </p:nvSpPr>
        <p:spPr>
          <a:xfrm>
            <a:off x="7391400" y="3962400"/>
            <a:ext cx="1447800" cy="369332"/>
          </a:xfrm>
          <a:prstGeom prst="rect">
            <a:avLst/>
          </a:prstGeom>
          <a:noFill/>
        </p:spPr>
        <p:txBody>
          <a:bodyPr wrap="square" rtlCol="0">
            <a:spAutoFit/>
          </a:bodyPr>
          <a:lstStyle/>
          <a:p>
            <a:r>
              <a:rPr lang="en-US" dirty="0" smtClean="0"/>
              <a:t>Mini Project 2</a:t>
            </a:r>
            <a:endParaRPr lang="en-US" dirty="0"/>
          </a:p>
        </p:txBody>
      </p:sp>
    </p:spTree>
    <p:extLst>
      <p:ext uri="{BB962C8B-B14F-4D97-AF65-F5344CB8AC3E}">
        <p14:creationId xmlns:p14="http://schemas.microsoft.com/office/powerpoint/2010/main" val="4247169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a:t>
            </a:r>
            <a:r>
              <a:rPr lang="en-US" dirty="0" smtClean="0"/>
              <a:t>3 </a:t>
            </a:r>
            <a:r>
              <a:rPr lang="en-US" dirty="0" smtClean="0"/>
              <a:t>– question </a:t>
            </a:r>
            <a:r>
              <a:rPr lang="en-US" dirty="0" smtClean="0"/>
              <a:t>2a</a:t>
            </a:r>
            <a:endParaRPr lang="en-US" dirty="0"/>
          </a:p>
        </p:txBody>
      </p:sp>
      <p:sp>
        <p:nvSpPr>
          <p:cNvPr id="6" name="Content Placeholder 2"/>
          <p:cNvSpPr txBox="1">
            <a:spLocks/>
          </p:cNvSpPr>
          <p:nvPr/>
        </p:nvSpPr>
        <p:spPr>
          <a:xfrm>
            <a:off x="2209800" y="3818061"/>
            <a:ext cx="2286000" cy="53340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Experiment 1 Part 1</a:t>
            </a:r>
          </a:p>
        </p:txBody>
      </p:sp>
      <p:sp>
        <p:nvSpPr>
          <p:cNvPr id="9" name="Content Placeholder 2"/>
          <p:cNvSpPr txBox="1">
            <a:spLocks/>
          </p:cNvSpPr>
          <p:nvPr/>
        </p:nvSpPr>
        <p:spPr>
          <a:xfrm>
            <a:off x="7162800" y="3835163"/>
            <a:ext cx="2226070" cy="53340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smtClean="0"/>
              <a:t>Experiment 2 Part 3</a:t>
            </a:r>
            <a:endParaRPr lang="en-US" dirty="0" smtClean="0"/>
          </a:p>
        </p:txBody>
      </p:sp>
      <p:sp>
        <p:nvSpPr>
          <p:cNvPr id="11" name="Content Placeholder 2"/>
          <p:cNvSpPr txBox="1">
            <a:spLocks/>
          </p:cNvSpPr>
          <p:nvPr/>
        </p:nvSpPr>
        <p:spPr>
          <a:xfrm>
            <a:off x="1600200" y="4343401"/>
            <a:ext cx="8839200" cy="15240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The difference is that consumer is priority one for part 3 and that means it runs a lot more. In part one we used blocking semaphores and this caused the consumer to only run once.</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11617"/>
          <a:stretch/>
        </p:blipFill>
        <p:spPr>
          <a:xfrm>
            <a:off x="1345899" y="1909674"/>
            <a:ext cx="3829521" cy="1881797"/>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50480"/>
          <a:stretch/>
        </p:blipFill>
        <p:spPr>
          <a:xfrm>
            <a:off x="6248401" y="1909674"/>
            <a:ext cx="3886200" cy="1900893"/>
          </a:xfrm>
          <a:prstGeom prst="rect">
            <a:avLst/>
          </a:prstGeom>
        </p:spPr>
      </p:pic>
    </p:spTree>
    <p:extLst>
      <p:ext uri="{BB962C8B-B14F-4D97-AF65-F5344CB8AC3E}">
        <p14:creationId xmlns:p14="http://schemas.microsoft.com/office/powerpoint/2010/main" val="2200656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a:t>
            </a:r>
            <a:r>
              <a:rPr lang="en-US" dirty="0" smtClean="0"/>
              <a:t>3 </a:t>
            </a:r>
            <a:r>
              <a:rPr lang="en-US" dirty="0" smtClean="0"/>
              <a:t>– question </a:t>
            </a:r>
            <a:r>
              <a:rPr lang="en-US" dirty="0" smtClean="0"/>
              <a:t>2b</a:t>
            </a:r>
            <a:endParaRPr lang="en-US" dirty="0"/>
          </a:p>
        </p:txBody>
      </p:sp>
      <p:sp>
        <p:nvSpPr>
          <p:cNvPr id="6" name="Content Placeholder 2"/>
          <p:cNvSpPr txBox="1">
            <a:spLocks/>
          </p:cNvSpPr>
          <p:nvPr/>
        </p:nvSpPr>
        <p:spPr>
          <a:xfrm>
            <a:off x="2131424" y="3389890"/>
            <a:ext cx="2448542" cy="5334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Experiment 2 Part 1</a:t>
            </a:r>
          </a:p>
        </p:txBody>
      </p:sp>
      <p:sp>
        <p:nvSpPr>
          <p:cNvPr id="9" name="Content Placeholder 2"/>
          <p:cNvSpPr txBox="1">
            <a:spLocks/>
          </p:cNvSpPr>
          <p:nvPr/>
        </p:nvSpPr>
        <p:spPr>
          <a:xfrm>
            <a:off x="7571421" y="3389889"/>
            <a:ext cx="2489593" cy="5334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smtClean="0"/>
              <a:t>Experiment 2 Part 3</a:t>
            </a:r>
            <a:endParaRPr lang="en-US" dirty="0" smtClean="0"/>
          </a:p>
        </p:txBody>
      </p:sp>
      <p:sp>
        <p:nvSpPr>
          <p:cNvPr id="11" name="Content Placeholder 2"/>
          <p:cNvSpPr txBox="1">
            <a:spLocks/>
          </p:cNvSpPr>
          <p:nvPr/>
        </p:nvSpPr>
        <p:spPr>
          <a:xfrm>
            <a:off x="1600200" y="4343401"/>
            <a:ext cx="8839200" cy="1524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Using the fixed priority scheduler the wait time was nothing for either button response. I believe they are actually running because when I hit the button threads are created. The difference being that the threads are not blocked only running in a priority based fashion.</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8399"/>
          <a:stretch/>
        </p:blipFill>
        <p:spPr>
          <a:xfrm>
            <a:off x="914400" y="2097088"/>
            <a:ext cx="4882591" cy="1253471"/>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56727"/>
          <a:stretch/>
        </p:blipFill>
        <p:spPr>
          <a:xfrm>
            <a:off x="6400800" y="2132904"/>
            <a:ext cx="4830836" cy="1256986"/>
          </a:xfrm>
          <a:prstGeom prst="rect">
            <a:avLst/>
          </a:prstGeom>
        </p:spPr>
      </p:pic>
    </p:spTree>
    <p:extLst>
      <p:ext uri="{BB962C8B-B14F-4D97-AF65-F5344CB8AC3E}">
        <p14:creationId xmlns:p14="http://schemas.microsoft.com/office/powerpoint/2010/main" val="4270879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4 – experiment 1</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0312" y="1905000"/>
            <a:ext cx="4648200" cy="4547439"/>
          </a:xfrm>
          <a:prstGeom prst="rect">
            <a:avLst/>
          </a:prstGeom>
        </p:spPr>
      </p:pic>
    </p:spTree>
    <p:extLst>
      <p:ext uri="{BB962C8B-B14F-4D97-AF65-F5344CB8AC3E}">
        <p14:creationId xmlns:p14="http://schemas.microsoft.com/office/powerpoint/2010/main" val="405399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21771"/>
            <a:ext cx="9905998" cy="1478570"/>
          </a:xfrm>
        </p:spPr>
        <p:txBody>
          <a:bodyPr/>
          <a:lstStyle/>
          <a:p>
            <a:pPr algn="ctr"/>
            <a:r>
              <a:rPr lang="en-US" dirty="0" smtClean="0"/>
              <a:t>Part 4 – experiment 2a</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2" b="-386"/>
          <a:stretch/>
        </p:blipFill>
        <p:spPr>
          <a:xfrm>
            <a:off x="3841882" y="1752600"/>
            <a:ext cx="4508235" cy="4495800"/>
          </a:xfrm>
          <a:prstGeom prst="rect">
            <a:avLst/>
          </a:prstGeom>
        </p:spPr>
      </p:pic>
    </p:spTree>
    <p:extLst>
      <p:ext uri="{BB962C8B-B14F-4D97-AF65-F5344CB8AC3E}">
        <p14:creationId xmlns:p14="http://schemas.microsoft.com/office/powerpoint/2010/main" val="2234953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1 – Experiment 1</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7500" y="2097088"/>
            <a:ext cx="6477000" cy="3601064"/>
          </a:xfrm>
          <a:prstGeom prst="rect">
            <a:avLst/>
          </a:prstGeom>
        </p:spPr>
      </p:pic>
    </p:spTree>
    <p:extLst>
      <p:ext uri="{BB962C8B-B14F-4D97-AF65-F5344CB8AC3E}">
        <p14:creationId xmlns:p14="http://schemas.microsoft.com/office/powerpoint/2010/main" val="3204692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4 – experiment 2b</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450"/>
          <a:stretch/>
        </p:blipFill>
        <p:spPr>
          <a:xfrm>
            <a:off x="3379515" y="2133600"/>
            <a:ext cx="5429794" cy="3276600"/>
          </a:xfrm>
          <a:prstGeom prst="rect">
            <a:avLst/>
          </a:prstGeom>
        </p:spPr>
      </p:pic>
    </p:spTree>
    <p:extLst>
      <p:ext uri="{BB962C8B-B14F-4D97-AF65-F5344CB8AC3E}">
        <p14:creationId xmlns:p14="http://schemas.microsoft.com/office/powerpoint/2010/main" val="329723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4 – question 1</a:t>
            </a:r>
            <a:endParaRPr lang="en-US" dirty="0"/>
          </a:p>
        </p:txBody>
      </p:sp>
      <p:sp>
        <p:nvSpPr>
          <p:cNvPr id="3" name="Content Placeholder 2"/>
          <p:cNvSpPr>
            <a:spLocks noGrp="1"/>
          </p:cNvSpPr>
          <p:nvPr>
            <p:ph idx="1"/>
          </p:nvPr>
        </p:nvSpPr>
        <p:spPr>
          <a:xfrm>
            <a:off x="2590800" y="5474732"/>
            <a:ext cx="7162800" cy="1295400"/>
          </a:xfrm>
        </p:spPr>
        <p:txBody>
          <a:bodyPr>
            <a:normAutofit fontScale="77500" lnSpcReduction="20000"/>
          </a:bodyPr>
          <a:lstStyle/>
          <a:p>
            <a:pPr marL="0" indent="0">
              <a:buNone/>
            </a:pPr>
            <a:r>
              <a:rPr lang="en-US" dirty="0" smtClean="0"/>
              <a:t>I noticed that with the aging scheduler that even though priority 1 should be the only one running, agin</a:t>
            </a:r>
            <a:r>
              <a:rPr lang="en-US" dirty="0" smtClean="0"/>
              <a:t>g the lower priority threads made them run eventually. This is why for part 4 we see that the counts are not zero like those found from part 3.</a:t>
            </a:r>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2057400"/>
            <a:ext cx="2954125" cy="2895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2097088"/>
            <a:ext cx="2919193" cy="2855912"/>
          </a:xfrm>
          <a:prstGeom prst="rect">
            <a:avLst/>
          </a:prstGeom>
        </p:spPr>
      </p:pic>
      <p:sp>
        <p:nvSpPr>
          <p:cNvPr id="6" name="TextBox 5"/>
          <p:cNvSpPr txBox="1"/>
          <p:nvPr/>
        </p:nvSpPr>
        <p:spPr>
          <a:xfrm>
            <a:off x="7162800" y="5029200"/>
            <a:ext cx="2209800" cy="369332"/>
          </a:xfrm>
          <a:prstGeom prst="rect">
            <a:avLst/>
          </a:prstGeom>
          <a:noFill/>
        </p:spPr>
        <p:txBody>
          <a:bodyPr wrap="square" rtlCol="0">
            <a:spAutoFit/>
          </a:bodyPr>
          <a:lstStyle/>
          <a:p>
            <a:r>
              <a:rPr lang="en-US" dirty="0" smtClean="0"/>
              <a:t>Experiment 1 Part 3</a:t>
            </a:r>
            <a:endParaRPr lang="en-US" dirty="0"/>
          </a:p>
        </p:txBody>
      </p:sp>
      <p:sp>
        <p:nvSpPr>
          <p:cNvPr id="7" name="TextBox 6"/>
          <p:cNvSpPr txBox="1"/>
          <p:nvPr/>
        </p:nvSpPr>
        <p:spPr>
          <a:xfrm>
            <a:off x="2869296" y="4964668"/>
            <a:ext cx="2209800" cy="369332"/>
          </a:xfrm>
          <a:prstGeom prst="rect">
            <a:avLst/>
          </a:prstGeom>
          <a:noFill/>
        </p:spPr>
        <p:txBody>
          <a:bodyPr wrap="square" rtlCol="0">
            <a:spAutoFit/>
          </a:bodyPr>
          <a:lstStyle/>
          <a:p>
            <a:r>
              <a:rPr lang="en-US" dirty="0" smtClean="0"/>
              <a:t>Experiment 1 Part 4</a:t>
            </a:r>
            <a:endParaRPr lang="en-US" dirty="0"/>
          </a:p>
        </p:txBody>
      </p:sp>
    </p:spTree>
    <p:extLst>
      <p:ext uri="{BB962C8B-B14F-4D97-AF65-F5344CB8AC3E}">
        <p14:creationId xmlns:p14="http://schemas.microsoft.com/office/powerpoint/2010/main" val="2746638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4 – question </a:t>
            </a:r>
            <a:r>
              <a:rPr lang="en-US" dirty="0" smtClean="0"/>
              <a:t>2a</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49961"/>
          <a:stretch/>
        </p:blipFill>
        <p:spPr>
          <a:xfrm>
            <a:off x="1295400" y="2209800"/>
            <a:ext cx="4126182" cy="205111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8709" y="2209801"/>
            <a:ext cx="4082883" cy="2051117"/>
          </a:xfrm>
          <a:prstGeom prst="rect">
            <a:avLst/>
          </a:prstGeom>
        </p:spPr>
      </p:pic>
      <p:sp>
        <p:nvSpPr>
          <p:cNvPr id="9" name="Content Placeholder 2"/>
          <p:cNvSpPr>
            <a:spLocks noGrp="1"/>
          </p:cNvSpPr>
          <p:nvPr>
            <p:ph idx="1"/>
          </p:nvPr>
        </p:nvSpPr>
        <p:spPr>
          <a:xfrm>
            <a:off x="2286000" y="5029200"/>
            <a:ext cx="7162800" cy="1295400"/>
          </a:xfrm>
        </p:spPr>
        <p:txBody>
          <a:bodyPr>
            <a:normAutofit fontScale="92500"/>
          </a:bodyPr>
          <a:lstStyle/>
          <a:p>
            <a:pPr marL="0" indent="0">
              <a:buNone/>
            </a:pPr>
            <a:r>
              <a:rPr lang="en-US" dirty="0" smtClean="0"/>
              <a:t>When using the aging scheduler the consumer runs a lot more often than that of the spinlock semaphores used in part 1.</a:t>
            </a:r>
            <a:endParaRPr lang="en-US" dirty="0" smtClean="0"/>
          </a:p>
        </p:txBody>
      </p:sp>
      <p:sp>
        <p:nvSpPr>
          <p:cNvPr id="10" name="TextBox 9"/>
          <p:cNvSpPr txBox="1"/>
          <p:nvPr/>
        </p:nvSpPr>
        <p:spPr>
          <a:xfrm>
            <a:off x="7772400" y="4296684"/>
            <a:ext cx="2209800" cy="369332"/>
          </a:xfrm>
          <a:prstGeom prst="rect">
            <a:avLst/>
          </a:prstGeom>
          <a:noFill/>
        </p:spPr>
        <p:txBody>
          <a:bodyPr wrap="square" rtlCol="0">
            <a:spAutoFit/>
          </a:bodyPr>
          <a:lstStyle/>
          <a:p>
            <a:r>
              <a:rPr lang="en-US" dirty="0" smtClean="0"/>
              <a:t>Experiment 2 Part 1</a:t>
            </a:r>
            <a:endParaRPr lang="en-US" dirty="0"/>
          </a:p>
        </p:txBody>
      </p:sp>
      <p:sp>
        <p:nvSpPr>
          <p:cNvPr id="11" name="TextBox 10"/>
          <p:cNvSpPr txBox="1"/>
          <p:nvPr/>
        </p:nvSpPr>
        <p:spPr>
          <a:xfrm>
            <a:off x="2362200" y="4296684"/>
            <a:ext cx="2209800" cy="369332"/>
          </a:xfrm>
          <a:prstGeom prst="rect">
            <a:avLst/>
          </a:prstGeom>
          <a:noFill/>
        </p:spPr>
        <p:txBody>
          <a:bodyPr wrap="square" rtlCol="0">
            <a:spAutoFit/>
          </a:bodyPr>
          <a:lstStyle/>
          <a:p>
            <a:r>
              <a:rPr lang="en-US" dirty="0" smtClean="0"/>
              <a:t>Experiment 2A Part 4</a:t>
            </a:r>
            <a:endParaRPr lang="en-US" dirty="0"/>
          </a:p>
        </p:txBody>
      </p:sp>
    </p:spTree>
    <p:extLst>
      <p:ext uri="{BB962C8B-B14F-4D97-AF65-F5344CB8AC3E}">
        <p14:creationId xmlns:p14="http://schemas.microsoft.com/office/powerpoint/2010/main" val="1423937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4 – question </a:t>
            </a:r>
            <a:r>
              <a:rPr lang="en-US" dirty="0" smtClean="0"/>
              <a:t>2b</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7370"/>
          <a:stretch/>
        </p:blipFill>
        <p:spPr>
          <a:xfrm>
            <a:off x="1371601" y="2743200"/>
            <a:ext cx="4419600" cy="1131849"/>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b="57938"/>
          <a:stretch/>
        </p:blipFill>
        <p:spPr>
          <a:xfrm>
            <a:off x="6019800" y="2743199"/>
            <a:ext cx="4519848" cy="1131849"/>
          </a:xfrm>
          <a:prstGeom prst="rect">
            <a:avLst/>
          </a:prstGeom>
        </p:spPr>
      </p:pic>
      <p:sp>
        <p:nvSpPr>
          <p:cNvPr id="7" name="Content Placeholder 2"/>
          <p:cNvSpPr>
            <a:spLocks noGrp="1"/>
          </p:cNvSpPr>
          <p:nvPr>
            <p:ph idx="1"/>
          </p:nvPr>
        </p:nvSpPr>
        <p:spPr>
          <a:xfrm>
            <a:off x="2209801" y="4648200"/>
            <a:ext cx="7162800" cy="1295400"/>
          </a:xfrm>
        </p:spPr>
        <p:txBody>
          <a:bodyPr>
            <a:normAutofit fontScale="77500" lnSpcReduction="20000"/>
          </a:bodyPr>
          <a:lstStyle/>
          <a:p>
            <a:pPr marL="0" indent="0">
              <a:buNone/>
            </a:pPr>
            <a:r>
              <a:rPr lang="en-US" dirty="0" smtClean="0"/>
              <a:t>The response time for the buttons were faster using aging if you were to average the button response times. Part 1 response time for button1 was fast but the slow response from button 2 made this a slow process. </a:t>
            </a:r>
            <a:r>
              <a:rPr lang="en-US" dirty="0" smtClean="0"/>
              <a:t>Part 4 made the response time of button 1 slower but button 2 much faster.</a:t>
            </a:r>
            <a:endParaRPr lang="en-US" dirty="0" smtClean="0"/>
          </a:p>
        </p:txBody>
      </p:sp>
      <p:sp>
        <p:nvSpPr>
          <p:cNvPr id="8" name="TextBox 7"/>
          <p:cNvSpPr txBox="1"/>
          <p:nvPr/>
        </p:nvSpPr>
        <p:spPr>
          <a:xfrm>
            <a:off x="7315200" y="3906150"/>
            <a:ext cx="2209800" cy="369332"/>
          </a:xfrm>
          <a:prstGeom prst="rect">
            <a:avLst/>
          </a:prstGeom>
          <a:noFill/>
        </p:spPr>
        <p:txBody>
          <a:bodyPr wrap="square" rtlCol="0">
            <a:spAutoFit/>
          </a:bodyPr>
          <a:lstStyle/>
          <a:p>
            <a:r>
              <a:rPr lang="en-US" dirty="0" smtClean="0"/>
              <a:t>Experiment 1 Part 1</a:t>
            </a:r>
            <a:endParaRPr lang="en-US" dirty="0"/>
          </a:p>
        </p:txBody>
      </p:sp>
      <p:sp>
        <p:nvSpPr>
          <p:cNvPr id="9" name="TextBox 8"/>
          <p:cNvSpPr txBox="1"/>
          <p:nvPr/>
        </p:nvSpPr>
        <p:spPr>
          <a:xfrm>
            <a:off x="2476501" y="3906150"/>
            <a:ext cx="2209800" cy="369332"/>
          </a:xfrm>
          <a:prstGeom prst="rect">
            <a:avLst/>
          </a:prstGeom>
          <a:noFill/>
        </p:spPr>
        <p:txBody>
          <a:bodyPr wrap="square" rtlCol="0">
            <a:spAutoFit/>
          </a:bodyPr>
          <a:lstStyle/>
          <a:p>
            <a:r>
              <a:rPr lang="en-US" dirty="0" smtClean="0"/>
              <a:t>Experiment 2B Part 4</a:t>
            </a:r>
            <a:endParaRPr lang="en-US" dirty="0"/>
          </a:p>
        </p:txBody>
      </p:sp>
    </p:spTree>
    <p:extLst>
      <p:ext uri="{BB962C8B-B14F-4D97-AF65-F5344CB8AC3E}">
        <p14:creationId xmlns:p14="http://schemas.microsoft.com/office/powerpoint/2010/main" val="2120236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4 – question </a:t>
            </a:r>
            <a:r>
              <a:rPr lang="en-US" dirty="0" smtClean="0"/>
              <a:t>3a</a:t>
            </a:r>
            <a:endParaRPr lang="en-US" dirty="0"/>
          </a:p>
        </p:txBody>
      </p:sp>
      <p:sp>
        <p:nvSpPr>
          <p:cNvPr id="3" name="Content Placeholder 2"/>
          <p:cNvSpPr>
            <a:spLocks noGrp="1"/>
          </p:cNvSpPr>
          <p:nvPr>
            <p:ph idx="1"/>
          </p:nvPr>
        </p:nvSpPr>
        <p:spPr>
          <a:xfrm>
            <a:off x="2590800" y="5474732"/>
            <a:ext cx="7162800" cy="1295400"/>
          </a:xfrm>
        </p:spPr>
        <p:txBody>
          <a:bodyPr>
            <a:normAutofit/>
          </a:bodyPr>
          <a:lstStyle/>
          <a:p>
            <a:pPr marL="0" indent="0">
              <a:buNone/>
            </a:pPr>
            <a:r>
              <a:rPr lang="en-US" dirty="0" smtClean="0"/>
              <a:t>I did not notice any changes as far as the counts and wait times. This seems to be correct.</a:t>
            </a:r>
            <a:endParaRPr lang="en-US" dirty="0" smtClean="0"/>
          </a:p>
        </p:txBody>
      </p:sp>
      <p:sp>
        <p:nvSpPr>
          <p:cNvPr id="6" name="TextBox 5"/>
          <p:cNvSpPr txBox="1"/>
          <p:nvPr/>
        </p:nvSpPr>
        <p:spPr>
          <a:xfrm>
            <a:off x="7162800" y="5029200"/>
            <a:ext cx="2209800" cy="369332"/>
          </a:xfrm>
          <a:prstGeom prst="rect">
            <a:avLst/>
          </a:prstGeom>
          <a:noFill/>
        </p:spPr>
        <p:txBody>
          <a:bodyPr wrap="square" rtlCol="0">
            <a:spAutoFit/>
          </a:bodyPr>
          <a:lstStyle/>
          <a:p>
            <a:r>
              <a:rPr lang="en-US" dirty="0" smtClean="0"/>
              <a:t>Experiment 2A Part 3</a:t>
            </a:r>
            <a:endParaRPr lang="en-US" dirty="0"/>
          </a:p>
        </p:txBody>
      </p:sp>
      <p:sp>
        <p:nvSpPr>
          <p:cNvPr id="7" name="TextBox 6"/>
          <p:cNvSpPr txBox="1"/>
          <p:nvPr/>
        </p:nvSpPr>
        <p:spPr>
          <a:xfrm>
            <a:off x="2869296" y="4964668"/>
            <a:ext cx="2209800" cy="369332"/>
          </a:xfrm>
          <a:prstGeom prst="rect">
            <a:avLst/>
          </a:prstGeom>
          <a:noFill/>
        </p:spPr>
        <p:txBody>
          <a:bodyPr wrap="square" rtlCol="0">
            <a:spAutoFit/>
          </a:bodyPr>
          <a:lstStyle/>
          <a:p>
            <a:r>
              <a:rPr lang="en-US" dirty="0" smtClean="0"/>
              <a:t>Experiment 2A Part 4</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5101" y="1853120"/>
            <a:ext cx="3105198" cy="306722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800" y="1848422"/>
            <a:ext cx="3092226" cy="3071921"/>
          </a:xfrm>
          <a:prstGeom prst="rect">
            <a:avLst/>
          </a:prstGeom>
        </p:spPr>
      </p:pic>
    </p:spTree>
    <p:extLst>
      <p:ext uri="{BB962C8B-B14F-4D97-AF65-F5344CB8AC3E}">
        <p14:creationId xmlns:p14="http://schemas.microsoft.com/office/powerpoint/2010/main" val="28616672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4 – question </a:t>
            </a:r>
            <a:r>
              <a:rPr lang="en-US" dirty="0" smtClean="0"/>
              <a:t>3b</a:t>
            </a:r>
            <a:endParaRPr lang="en-US" dirty="0"/>
          </a:p>
        </p:txBody>
      </p:sp>
      <p:sp>
        <p:nvSpPr>
          <p:cNvPr id="3" name="Content Placeholder 2"/>
          <p:cNvSpPr>
            <a:spLocks noGrp="1"/>
          </p:cNvSpPr>
          <p:nvPr>
            <p:ph idx="1"/>
          </p:nvPr>
        </p:nvSpPr>
        <p:spPr>
          <a:xfrm>
            <a:off x="2590800" y="5791200"/>
            <a:ext cx="7162800" cy="1295400"/>
          </a:xfrm>
        </p:spPr>
        <p:txBody>
          <a:bodyPr>
            <a:normAutofit/>
          </a:bodyPr>
          <a:lstStyle/>
          <a:p>
            <a:pPr marL="0" indent="0">
              <a:buNone/>
            </a:pPr>
            <a:r>
              <a:rPr lang="en-US" dirty="0" smtClean="0"/>
              <a:t>I did not notice any changes within the response times.</a:t>
            </a:r>
            <a:endParaRPr lang="en-US" dirty="0" smtClean="0"/>
          </a:p>
        </p:txBody>
      </p:sp>
      <p:sp>
        <p:nvSpPr>
          <p:cNvPr id="6" name="TextBox 5"/>
          <p:cNvSpPr txBox="1"/>
          <p:nvPr/>
        </p:nvSpPr>
        <p:spPr>
          <a:xfrm>
            <a:off x="7042000" y="4937088"/>
            <a:ext cx="2209800" cy="369332"/>
          </a:xfrm>
          <a:prstGeom prst="rect">
            <a:avLst/>
          </a:prstGeom>
          <a:noFill/>
        </p:spPr>
        <p:txBody>
          <a:bodyPr wrap="square" rtlCol="0">
            <a:spAutoFit/>
          </a:bodyPr>
          <a:lstStyle/>
          <a:p>
            <a:r>
              <a:rPr lang="en-US" dirty="0" smtClean="0"/>
              <a:t>Experiment 2B Part 3</a:t>
            </a:r>
            <a:endParaRPr lang="en-US" dirty="0"/>
          </a:p>
        </p:txBody>
      </p:sp>
      <p:sp>
        <p:nvSpPr>
          <p:cNvPr id="7" name="TextBox 6"/>
          <p:cNvSpPr txBox="1"/>
          <p:nvPr/>
        </p:nvSpPr>
        <p:spPr>
          <a:xfrm>
            <a:off x="2743200" y="4909847"/>
            <a:ext cx="2209800" cy="369332"/>
          </a:xfrm>
          <a:prstGeom prst="rect">
            <a:avLst/>
          </a:prstGeom>
          <a:noFill/>
        </p:spPr>
        <p:txBody>
          <a:bodyPr wrap="square" rtlCol="0">
            <a:spAutoFit/>
          </a:bodyPr>
          <a:lstStyle/>
          <a:p>
            <a:r>
              <a:rPr lang="en-US" dirty="0" smtClean="0"/>
              <a:t>Experiment 2A Part 4</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943" y="2364714"/>
            <a:ext cx="4099915" cy="2465284"/>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2346787"/>
            <a:ext cx="4099915" cy="2465284"/>
          </a:xfrm>
          <a:prstGeom prst="rect">
            <a:avLst/>
          </a:prstGeom>
        </p:spPr>
      </p:pic>
    </p:spTree>
    <p:extLst>
      <p:ext uri="{BB962C8B-B14F-4D97-AF65-F5344CB8AC3E}">
        <p14:creationId xmlns:p14="http://schemas.microsoft.com/office/powerpoint/2010/main" val="1041415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618518"/>
            <a:ext cx="9905998" cy="1478570"/>
          </a:xfrm>
        </p:spPr>
        <p:txBody>
          <a:bodyPr/>
          <a:lstStyle/>
          <a:p>
            <a:pPr algn="ctr"/>
            <a:r>
              <a:rPr lang="en-US" dirty="0" smtClean="0"/>
              <a:t>Part 4 – experiment 3 </a:t>
            </a:r>
            <a:br>
              <a:rPr lang="en-US" dirty="0" smtClean="0"/>
            </a:br>
            <a:r>
              <a:rPr lang="en-US" dirty="0" smtClean="0"/>
              <a:t>Data table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9786532"/>
              </p:ext>
            </p:extLst>
          </p:nvPr>
        </p:nvGraphicFramePr>
        <p:xfrm>
          <a:off x="838200" y="2362201"/>
          <a:ext cx="10515600" cy="2453036"/>
        </p:xfrm>
        <a:graphic>
          <a:graphicData uri="http://schemas.openxmlformats.org/drawingml/2006/table">
            <a:tbl>
              <a:tblPr firstRow="1" bandRow="1">
                <a:tableStyleId>{5C22544A-7EE6-4342-B048-85BDC9FD1C3A}</a:tableStyleId>
              </a:tblPr>
              <a:tblGrid>
                <a:gridCol w="1361733"/>
                <a:gridCol w="1286080"/>
                <a:gridCol w="2420857"/>
                <a:gridCol w="2496510"/>
                <a:gridCol w="2950420"/>
              </a:tblGrid>
              <a:tr h="344544">
                <a:tc>
                  <a:txBody>
                    <a:bodyPr/>
                    <a:lstStyle/>
                    <a:p>
                      <a:pPr algn="ctr"/>
                      <a:r>
                        <a:rPr lang="en-US" dirty="0" smtClean="0"/>
                        <a:t>JSFIFOSIZE</a:t>
                      </a:r>
                      <a:endParaRPr lang="en-US" dirty="0"/>
                    </a:p>
                  </a:txBody>
                  <a:tcPr/>
                </a:tc>
                <a:tc>
                  <a:txBody>
                    <a:bodyPr/>
                    <a:lstStyle/>
                    <a:p>
                      <a:pPr algn="ctr"/>
                      <a:r>
                        <a:rPr lang="en-US" dirty="0" smtClean="0"/>
                        <a:t>TIMESLICE</a:t>
                      </a:r>
                      <a:endParaRPr lang="en-US" dirty="0"/>
                    </a:p>
                  </a:txBody>
                  <a:tcPr/>
                </a:tc>
                <a:tc>
                  <a:txBody>
                    <a:bodyPr/>
                    <a:lstStyle/>
                    <a:p>
                      <a:pPr algn="ctr"/>
                      <a:r>
                        <a:rPr lang="en-US" dirty="0" smtClean="0"/>
                        <a:t>Spinlock / Round Robin</a:t>
                      </a:r>
                      <a:endParaRPr lang="en-US" dirty="0"/>
                    </a:p>
                  </a:txBody>
                  <a:tcPr/>
                </a:tc>
                <a:tc>
                  <a:txBody>
                    <a:bodyPr/>
                    <a:lstStyle/>
                    <a:p>
                      <a:pPr algn="ctr"/>
                      <a:r>
                        <a:rPr lang="en-US" dirty="0" smtClean="0"/>
                        <a:t>Blocking / Round Robin</a:t>
                      </a:r>
                      <a:endParaRPr lang="en-US" dirty="0"/>
                    </a:p>
                  </a:txBody>
                  <a:tcPr/>
                </a:tc>
                <a:tc>
                  <a:txBody>
                    <a:bodyPr/>
                    <a:lstStyle/>
                    <a:p>
                      <a:pPr algn="ctr"/>
                      <a:r>
                        <a:rPr lang="en-US" dirty="0" smtClean="0"/>
                        <a:t>Blocking / Dynamic Priority</a:t>
                      </a:r>
                      <a:endParaRPr lang="en-US" dirty="0"/>
                    </a:p>
                  </a:txBody>
                  <a:tcPr/>
                </a:tc>
              </a:tr>
              <a:tr h="396239">
                <a:tc>
                  <a:txBody>
                    <a:bodyPr/>
                    <a:lstStyle/>
                    <a:p>
                      <a:pPr algn="ctr"/>
                      <a:r>
                        <a:rPr lang="en-US" dirty="0" smtClean="0"/>
                        <a:t>8</a:t>
                      </a:r>
                      <a:endParaRPr lang="en-US" dirty="0"/>
                    </a:p>
                  </a:txBody>
                  <a:tcPr/>
                </a:tc>
                <a:tc>
                  <a:txBody>
                    <a:bodyPr/>
                    <a:lstStyle/>
                    <a:p>
                      <a:pPr algn="ctr"/>
                      <a:r>
                        <a:rPr lang="en-US" dirty="0" smtClean="0"/>
                        <a:t>2</a:t>
                      </a:r>
                      <a:endParaRPr lang="en-US" dirty="0"/>
                    </a:p>
                  </a:txBody>
                  <a:tcPr/>
                </a:tc>
                <a:tc>
                  <a:txBody>
                    <a:bodyPr/>
                    <a:lstStyle/>
                    <a:p>
                      <a:pPr algn="ctr"/>
                      <a:r>
                        <a:rPr lang="en-US" dirty="0" smtClean="0"/>
                        <a:t>582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411479">
                <a:tc>
                  <a:txBody>
                    <a:bodyPr/>
                    <a:lstStyle/>
                    <a:p>
                      <a:pPr algn="ctr"/>
                      <a:r>
                        <a:rPr lang="en-US" dirty="0" smtClean="0"/>
                        <a:t>32</a:t>
                      </a:r>
                      <a:endParaRPr lang="en-US" dirty="0"/>
                    </a:p>
                  </a:txBody>
                  <a:tcPr/>
                </a:tc>
                <a:tc>
                  <a:txBody>
                    <a:bodyPr/>
                    <a:lstStyle/>
                    <a:p>
                      <a:pPr algn="ctr"/>
                      <a:r>
                        <a:rPr lang="en-US" dirty="0" smtClean="0"/>
                        <a:t>2</a:t>
                      </a:r>
                      <a:endParaRPr lang="en-US" dirty="0"/>
                    </a:p>
                  </a:txBody>
                  <a:tcPr/>
                </a:tc>
                <a:tc>
                  <a:txBody>
                    <a:bodyPr/>
                    <a:lstStyle/>
                    <a:p>
                      <a:pPr algn="ctr"/>
                      <a:r>
                        <a:rPr lang="en-US" dirty="0" smtClean="0"/>
                        <a:t>568</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426719">
                <a:tc>
                  <a:txBody>
                    <a:bodyPr/>
                    <a:lstStyle/>
                    <a:p>
                      <a:pPr algn="ctr"/>
                      <a:r>
                        <a:rPr lang="en-US" dirty="0" smtClean="0"/>
                        <a:t>64</a:t>
                      </a:r>
                      <a:endParaRPr lang="en-US" dirty="0"/>
                    </a:p>
                  </a:txBody>
                  <a:tcPr/>
                </a:tc>
                <a:tc>
                  <a:txBody>
                    <a:bodyPr/>
                    <a:lstStyle/>
                    <a:p>
                      <a:pPr algn="ctr"/>
                      <a:r>
                        <a:rPr lang="en-US" dirty="0" smtClean="0"/>
                        <a:t>2</a:t>
                      </a:r>
                      <a:endParaRPr lang="en-US" dirty="0"/>
                    </a:p>
                  </a:txBody>
                  <a:tcPr/>
                </a:tc>
                <a:tc>
                  <a:txBody>
                    <a:bodyPr/>
                    <a:lstStyle/>
                    <a:p>
                      <a:pPr algn="ctr"/>
                      <a:r>
                        <a:rPr lang="en-US" dirty="0" smtClean="0"/>
                        <a:t>349</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441959">
                <a:tc>
                  <a:txBody>
                    <a:bodyPr/>
                    <a:lstStyle/>
                    <a:p>
                      <a:pPr algn="ctr"/>
                      <a:r>
                        <a:rPr lang="en-US" dirty="0" smtClean="0"/>
                        <a:t>64</a:t>
                      </a:r>
                      <a:endParaRPr lang="en-US" dirty="0"/>
                    </a:p>
                  </a:txBody>
                  <a:tcPr/>
                </a:tc>
                <a:tc>
                  <a:txBody>
                    <a:bodyPr/>
                    <a:lstStyle/>
                    <a:p>
                      <a:pPr algn="ctr"/>
                      <a:r>
                        <a:rPr lang="en-US" dirty="0" smtClean="0"/>
                        <a:t>1</a:t>
                      </a:r>
                      <a:endParaRPr lang="en-US" dirty="0"/>
                    </a:p>
                  </a:txBody>
                  <a:tcPr/>
                </a:tc>
                <a:tc>
                  <a:txBody>
                    <a:bodyPr/>
                    <a:lstStyle/>
                    <a:p>
                      <a:pPr algn="ctr"/>
                      <a:r>
                        <a:rPr lang="en-US" dirty="0" smtClean="0"/>
                        <a:t>421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410880">
                <a:tc>
                  <a:txBody>
                    <a:bodyPr/>
                    <a:lstStyle/>
                    <a:p>
                      <a:pPr algn="ctr"/>
                      <a:r>
                        <a:rPr lang="en-US" dirty="0" smtClean="0"/>
                        <a:t>64</a:t>
                      </a:r>
                      <a:endParaRPr lang="en-US" dirty="0"/>
                    </a:p>
                  </a:txBody>
                  <a:tcPr/>
                </a:tc>
                <a:tc>
                  <a:txBody>
                    <a:bodyPr/>
                    <a:lstStyle/>
                    <a:p>
                      <a:pPr algn="ctr"/>
                      <a:r>
                        <a:rPr lang="en-US" dirty="0" smtClean="0"/>
                        <a:t>10</a:t>
                      </a:r>
                      <a:endParaRPr lang="en-US" dirty="0"/>
                    </a:p>
                  </a:txBody>
                  <a:tcPr/>
                </a:tc>
                <a:tc>
                  <a:txBody>
                    <a:bodyPr/>
                    <a:lstStyle/>
                    <a:p>
                      <a:pPr algn="ctr"/>
                      <a:r>
                        <a:rPr lang="en-US" dirty="0" smtClean="0"/>
                        <a:t>536</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bl>
          </a:graphicData>
        </a:graphic>
      </p:graphicFrame>
    </p:spTree>
    <p:extLst>
      <p:ext uri="{BB962C8B-B14F-4D97-AF65-F5344CB8AC3E}">
        <p14:creationId xmlns:p14="http://schemas.microsoft.com/office/powerpoint/2010/main" val="42494485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SURVEY</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142"/>
          <a:stretch/>
        </p:blipFill>
        <p:spPr>
          <a:xfrm>
            <a:off x="4038600" y="3048000"/>
            <a:ext cx="4249453" cy="933465"/>
          </a:xfrm>
          <a:prstGeom prst="rect">
            <a:avLst/>
          </a:prstGeom>
        </p:spPr>
      </p:pic>
      <p:sp>
        <p:nvSpPr>
          <p:cNvPr id="6" name="TextBox 5"/>
          <p:cNvSpPr txBox="1"/>
          <p:nvPr/>
        </p:nvSpPr>
        <p:spPr>
          <a:xfrm>
            <a:off x="3581400" y="4298487"/>
            <a:ext cx="5943600" cy="646331"/>
          </a:xfrm>
          <a:prstGeom prst="rect">
            <a:avLst/>
          </a:prstGeom>
          <a:noFill/>
        </p:spPr>
        <p:txBody>
          <a:bodyPr wrap="square" rtlCol="0">
            <a:spAutoFit/>
          </a:bodyPr>
          <a:lstStyle/>
          <a:p>
            <a:r>
              <a:rPr lang="en-US" dirty="0" smtClean="0"/>
              <a:t>Thank you for the extension, life got in the way and my procrastination caught up with me. Appreciate it.</a:t>
            </a:r>
            <a:endParaRPr lang="en-US" dirty="0"/>
          </a:p>
        </p:txBody>
      </p:sp>
    </p:spTree>
    <p:extLst>
      <p:ext uri="{BB962C8B-B14F-4D97-AF65-F5344CB8AC3E}">
        <p14:creationId xmlns:p14="http://schemas.microsoft.com/office/powerpoint/2010/main" val="302186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1 – Experiment 2</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5412" y="2590800"/>
            <a:ext cx="6858000" cy="2157573"/>
          </a:xfrm>
          <a:prstGeom prst="rect">
            <a:avLst/>
          </a:prstGeom>
        </p:spPr>
      </p:pic>
    </p:spTree>
    <p:extLst>
      <p:ext uri="{BB962C8B-B14F-4D97-AF65-F5344CB8AC3E}">
        <p14:creationId xmlns:p14="http://schemas.microsoft.com/office/powerpoint/2010/main" val="2652442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1 – question </a:t>
            </a:r>
            <a:r>
              <a:rPr lang="en-US" dirty="0"/>
              <a:t>1</a:t>
            </a:r>
            <a:endParaRPr lang="en-US" dirty="0"/>
          </a:p>
        </p:txBody>
      </p:sp>
      <p:sp>
        <p:nvSpPr>
          <p:cNvPr id="3" name="Content Placeholder 2"/>
          <p:cNvSpPr>
            <a:spLocks noGrp="1"/>
          </p:cNvSpPr>
          <p:nvPr>
            <p:ph idx="1"/>
          </p:nvPr>
        </p:nvSpPr>
        <p:spPr>
          <a:xfrm>
            <a:off x="914400" y="1981200"/>
            <a:ext cx="10668000" cy="4495800"/>
          </a:xfrm>
        </p:spPr>
        <p:txBody>
          <a:bodyPr>
            <a:normAutofit/>
          </a:bodyPr>
          <a:lstStyle/>
          <a:p>
            <a:r>
              <a:rPr lang="en-US" dirty="0" smtClean="0"/>
              <a:t>Task 2 </a:t>
            </a:r>
            <a:r>
              <a:rPr lang="en-US" dirty="0" smtClean="0"/>
              <a:t>– top </a:t>
            </a:r>
            <a:r>
              <a:rPr lang="en-US" dirty="0" smtClean="0"/>
              <a:t>button, quick response just makes a thread </a:t>
            </a:r>
          </a:p>
          <a:p>
            <a:pPr lvl="1"/>
            <a:r>
              <a:rPr lang="en-US" dirty="0" smtClean="0"/>
              <a:t>SW1 (top button) triggers </a:t>
            </a:r>
            <a:r>
              <a:rPr lang="en-US" dirty="0" err="1" smtClean="0"/>
              <a:t>buttonWork</a:t>
            </a:r>
            <a:r>
              <a:rPr lang="en-US" dirty="0"/>
              <a:t> </a:t>
            </a:r>
            <a:r>
              <a:rPr lang="en-US" dirty="0" smtClean="0"/>
              <a:t>background thread</a:t>
            </a:r>
            <a:endParaRPr lang="en-US" dirty="0" smtClean="0"/>
          </a:p>
          <a:p>
            <a:r>
              <a:rPr lang="en-US" dirty="0" smtClean="0"/>
              <a:t>Task 3 </a:t>
            </a:r>
            <a:r>
              <a:rPr lang="en-US" dirty="0" smtClean="0"/>
              <a:t>– </a:t>
            </a:r>
            <a:r>
              <a:rPr lang="en-US" dirty="0" smtClean="0"/>
              <a:t>consumer, foreground periodic thread that accepts data from producer</a:t>
            </a:r>
          </a:p>
          <a:p>
            <a:pPr lvl="1"/>
            <a:r>
              <a:rPr lang="en-US" dirty="0" smtClean="0"/>
              <a:t>Priority 1 – writing crosshairs and data to the LCD</a:t>
            </a:r>
            <a:endParaRPr lang="en-US" dirty="0" smtClean="0"/>
          </a:p>
          <a:p>
            <a:r>
              <a:rPr lang="en-US" dirty="0" smtClean="0"/>
              <a:t>Task 6 </a:t>
            </a:r>
            <a:r>
              <a:rPr lang="en-US" dirty="0" smtClean="0"/>
              <a:t>– </a:t>
            </a:r>
            <a:r>
              <a:rPr lang="en-US" dirty="0" smtClean="0"/>
              <a:t>display, foreground periodic thread</a:t>
            </a:r>
          </a:p>
          <a:p>
            <a:pPr lvl="1"/>
            <a:r>
              <a:rPr lang="en-US" dirty="0" smtClean="0"/>
              <a:t>Priority 3 – writes the </a:t>
            </a:r>
            <a:r>
              <a:rPr lang="en-US" dirty="0" err="1" smtClean="0"/>
              <a:t>psuedoCount</a:t>
            </a:r>
            <a:r>
              <a:rPr lang="en-US" dirty="0" smtClean="0"/>
              <a:t> to the LCD</a:t>
            </a:r>
            <a:endParaRPr lang="en-US" dirty="0" smtClean="0"/>
          </a:p>
          <a:p>
            <a:r>
              <a:rPr lang="en-US" dirty="0" smtClean="0"/>
              <a:t>Task 7 </a:t>
            </a:r>
            <a:r>
              <a:rPr lang="en-US" dirty="0" smtClean="0"/>
              <a:t>– bottom </a:t>
            </a:r>
            <a:r>
              <a:rPr lang="en-US" dirty="0" smtClean="0"/>
              <a:t>button, slower response must delete each thread and restart</a:t>
            </a:r>
          </a:p>
          <a:p>
            <a:pPr lvl="1"/>
            <a:r>
              <a:rPr lang="en-US" dirty="0" smtClean="0"/>
              <a:t>SW2 (bottom button) triggers the restart background thread</a:t>
            </a:r>
            <a:endParaRPr lang="en-US" dirty="0" smtClean="0"/>
          </a:p>
        </p:txBody>
      </p:sp>
    </p:spTree>
    <p:extLst>
      <p:ext uri="{BB962C8B-B14F-4D97-AF65-F5344CB8AC3E}">
        <p14:creationId xmlns:p14="http://schemas.microsoft.com/office/powerpoint/2010/main" val="4207188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1 – question </a:t>
            </a:r>
            <a:r>
              <a:rPr lang="en-US" dirty="0" smtClean="0"/>
              <a:t>2A</a:t>
            </a:r>
            <a:endParaRPr lang="en-US" dirty="0"/>
          </a:p>
        </p:txBody>
      </p:sp>
      <p:sp>
        <p:nvSpPr>
          <p:cNvPr id="3" name="Content Placeholder 2"/>
          <p:cNvSpPr>
            <a:spLocks noGrp="1"/>
          </p:cNvSpPr>
          <p:nvPr>
            <p:ph idx="1"/>
          </p:nvPr>
        </p:nvSpPr>
        <p:spPr>
          <a:xfrm>
            <a:off x="8001000" y="4326942"/>
            <a:ext cx="976298" cy="533401"/>
          </a:xfrm>
        </p:spPr>
        <p:txBody>
          <a:bodyPr/>
          <a:lstStyle/>
          <a:p>
            <a:pPr marL="0" indent="0">
              <a:buNone/>
            </a:pPr>
            <a:r>
              <a:rPr lang="en-US" dirty="0" smtClean="0"/>
              <a:t>AFTER</a:t>
            </a:r>
            <a:endParaRPr lang="en-US" dirty="0" smtClean="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8139"/>
          <a:stretch/>
        </p:blipFill>
        <p:spPr>
          <a:xfrm>
            <a:off x="1295400" y="2209800"/>
            <a:ext cx="4016088" cy="2051117"/>
          </a:xfrm>
          <a:prstGeom prst="rect">
            <a:avLst/>
          </a:prstGeom>
        </p:spPr>
      </p:pic>
      <p:sp>
        <p:nvSpPr>
          <p:cNvPr id="6" name="Content Placeholder 2"/>
          <p:cNvSpPr txBox="1">
            <a:spLocks/>
          </p:cNvSpPr>
          <p:nvPr/>
        </p:nvSpPr>
        <p:spPr>
          <a:xfrm>
            <a:off x="2731944" y="4260917"/>
            <a:ext cx="1143000" cy="5334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BEFORE</a:t>
            </a:r>
          </a:p>
        </p:txBody>
      </p:sp>
      <p:sp>
        <p:nvSpPr>
          <p:cNvPr id="8" name="Content Placeholder 2"/>
          <p:cNvSpPr txBox="1">
            <a:spLocks/>
          </p:cNvSpPr>
          <p:nvPr/>
        </p:nvSpPr>
        <p:spPr>
          <a:xfrm>
            <a:off x="1524000" y="4930838"/>
            <a:ext cx="8839200" cy="185096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I added OS_Sleep(TIME_1MS) right before the OS_Kill() command in the display thread and saw little to no difference. This is most likely because of the location of the sleep command. It will only run once the Pseudo Count gets too 299. So having no difference between either experiment makes sense. The next slide will show the second experiment results. The one difference I did see was the increase in Consumer Count and that was due to the 1 </a:t>
            </a:r>
            <a:r>
              <a:rPr lang="en-US" dirty="0" err="1" smtClean="0"/>
              <a:t>ms</a:t>
            </a:r>
            <a:r>
              <a:rPr lang="en-US" dirty="0" smtClean="0"/>
              <a:t> sleep.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799" y="2209800"/>
            <a:ext cx="4082883" cy="2051117"/>
          </a:xfrm>
          <a:prstGeom prst="rect">
            <a:avLst/>
          </a:prstGeom>
        </p:spPr>
      </p:pic>
    </p:spTree>
    <p:extLst>
      <p:ext uri="{BB962C8B-B14F-4D97-AF65-F5344CB8AC3E}">
        <p14:creationId xmlns:p14="http://schemas.microsoft.com/office/powerpoint/2010/main" val="4172384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1 – question </a:t>
            </a:r>
            <a:r>
              <a:rPr lang="en-US" dirty="0" smtClean="0"/>
              <a:t>2B</a:t>
            </a:r>
            <a:endParaRPr lang="en-US" dirty="0"/>
          </a:p>
        </p:txBody>
      </p:sp>
      <p:sp>
        <p:nvSpPr>
          <p:cNvPr id="3" name="Content Placeholder 2"/>
          <p:cNvSpPr>
            <a:spLocks noGrp="1"/>
          </p:cNvSpPr>
          <p:nvPr>
            <p:ph idx="1"/>
          </p:nvPr>
        </p:nvSpPr>
        <p:spPr>
          <a:xfrm>
            <a:off x="7924800" y="3962400"/>
            <a:ext cx="976298" cy="533401"/>
          </a:xfrm>
        </p:spPr>
        <p:txBody>
          <a:bodyPr/>
          <a:lstStyle/>
          <a:p>
            <a:pPr marL="0" indent="0">
              <a:buNone/>
            </a:pPr>
            <a:r>
              <a:rPr lang="en-US" dirty="0" smtClean="0"/>
              <a:t>AFTER</a:t>
            </a:r>
            <a:endParaRPr lang="en-US" dirty="0" smtClean="0"/>
          </a:p>
        </p:txBody>
      </p:sp>
      <p:sp>
        <p:nvSpPr>
          <p:cNvPr id="6" name="Content Placeholder 2"/>
          <p:cNvSpPr txBox="1">
            <a:spLocks/>
          </p:cNvSpPr>
          <p:nvPr/>
        </p:nvSpPr>
        <p:spPr>
          <a:xfrm>
            <a:off x="2863704" y="3962400"/>
            <a:ext cx="1143000" cy="5334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BEFORE</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b="16674"/>
          <a:stretch/>
        </p:blipFill>
        <p:spPr>
          <a:xfrm>
            <a:off x="1371600" y="2895600"/>
            <a:ext cx="4069433" cy="106680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1" b="57938"/>
          <a:stretch/>
        </p:blipFill>
        <p:spPr>
          <a:xfrm>
            <a:off x="6172200" y="2882918"/>
            <a:ext cx="4310729" cy="1079482"/>
          </a:xfrm>
          <a:prstGeom prst="rect">
            <a:avLst/>
          </a:prstGeom>
        </p:spPr>
      </p:pic>
      <p:sp>
        <p:nvSpPr>
          <p:cNvPr id="11" name="Content Placeholder 2"/>
          <p:cNvSpPr txBox="1">
            <a:spLocks/>
          </p:cNvSpPr>
          <p:nvPr/>
        </p:nvSpPr>
        <p:spPr>
          <a:xfrm>
            <a:off x="1524000" y="4637119"/>
            <a:ext cx="8839200" cy="18509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The response time of the button1 was about half that of the previous experiment. This was due to the sleeping of 1ms for the display thread.</a:t>
            </a:r>
          </a:p>
        </p:txBody>
      </p:sp>
    </p:spTree>
    <p:extLst>
      <p:ext uri="{BB962C8B-B14F-4D97-AF65-F5344CB8AC3E}">
        <p14:creationId xmlns:p14="http://schemas.microsoft.com/office/powerpoint/2010/main" val="39571469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1 – question </a:t>
            </a:r>
            <a:r>
              <a:rPr lang="en-US" dirty="0" smtClean="0"/>
              <a:t>3a</a:t>
            </a:r>
            <a:endParaRPr lang="en-US" dirty="0"/>
          </a:p>
        </p:txBody>
      </p:sp>
      <p:sp>
        <p:nvSpPr>
          <p:cNvPr id="3" name="Content Placeholder 2"/>
          <p:cNvSpPr>
            <a:spLocks noGrp="1"/>
          </p:cNvSpPr>
          <p:nvPr>
            <p:ph idx="1"/>
          </p:nvPr>
        </p:nvSpPr>
        <p:spPr>
          <a:xfrm>
            <a:off x="5105400" y="3886200"/>
            <a:ext cx="1828800" cy="762000"/>
          </a:xfrm>
        </p:spPr>
        <p:txBody>
          <a:bodyPr>
            <a:normAutofit/>
          </a:bodyPr>
          <a:lstStyle/>
          <a:p>
            <a:pPr marL="0" indent="0">
              <a:buNone/>
            </a:pPr>
            <a:r>
              <a:rPr lang="en-US" sz="2000" dirty="0" smtClean="0"/>
              <a:t>Sleep(1ms)</a:t>
            </a:r>
            <a:endParaRPr lang="en-US" sz="2000" dirty="0" smtClean="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8139"/>
          <a:stretch/>
        </p:blipFill>
        <p:spPr>
          <a:xfrm>
            <a:off x="685800" y="2139591"/>
            <a:ext cx="3254088" cy="1661944"/>
          </a:xfrm>
          <a:prstGeom prst="rect">
            <a:avLst/>
          </a:prstGeom>
        </p:spPr>
      </p:pic>
      <p:sp>
        <p:nvSpPr>
          <p:cNvPr id="6" name="Content Placeholder 2"/>
          <p:cNvSpPr txBox="1">
            <a:spLocks/>
          </p:cNvSpPr>
          <p:nvPr/>
        </p:nvSpPr>
        <p:spPr>
          <a:xfrm>
            <a:off x="1741344" y="3801534"/>
            <a:ext cx="1382856" cy="7704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smtClean="0"/>
              <a:t>BEFORE</a:t>
            </a:r>
          </a:p>
        </p:txBody>
      </p:sp>
      <p:sp>
        <p:nvSpPr>
          <p:cNvPr id="8" name="Content Placeholder 2"/>
          <p:cNvSpPr txBox="1">
            <a:spLocks/>
          </p:cNvSpPr>
          <p:nvPr/>
        </p:nvSpPr>
        <p:spPr>
          <a:xfrm>
            <a:off x="1524000" y="4571998"/>
            <a:ext cx="8839200" cy="190500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I added OS_Suspend to every foreground thread right before it finished its execution. This made the wait times all go to zero. This also increased the execution count of the foreground threads because of the cooperation from each. This is proof of the cooperative spinlock versus a non cooperative spinlock thread.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4800" y="2139592"/>
            <a:ext cx="3308209" cy="166194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24078"/>
          <a:stretch/>
        </p:blipFill>
        <p:spPr>
          <a:xfrm>
            <a:off x="7597921" y="2154791"/>
            <a:ext cx="3377243" cy="1655210"/>
          </a:xfrm>
          <a:prstGeom prst="rect">
            <a:avLst/>
          </a:prstGeom>
        </p:spPr>
      </p:pic>
      <p:sp>
        <p:nvSpPr>
          <p:cNvPr id="9" name="Content Placeholder 2"/>
          <p:cNvSpPr txBox="1">
            <a:spLocks/>
          </p:cNvSpPr>
          <p:nvPr/>
        </p:nvSpPr>
        <p:spPr>
          <a:xfrm>
            <a:off x="8600742" y="3886199"/>
            <a:ext cx="2067258" cy="7620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OS_Suspend()</a:t>
            </a:r>
            <a:endParaRPr lang="en-US" sz="2000" dirty="0" smtClean="0"/>
          </a:p>
        </p:txBody>
      </p:sp>
    </p:spTree>
    <p:extLst>
      <p:ext uri="{BB962C8B-B14F-4D97-AF65-F5344CB8AC3E}">
        <p14:creationId xmlns:p14="http://schemas.microsoft.com/office/powerpoint/2010/main" val="2691143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1 – question </a:t>
            </a:r>
            <a:r>
              <a:rPr lang="en-US" dirty="0"/>
              <a:t>3</a:t>
            </a:r>
            <a:r>
              <a:rPr lang="en-US" dirty="0" smtClean="0"/>
              <a:t>B</a:t>
            </a:r>
            <a:endParaRPr lang="en-US" dirty="0"/>
          </a:p>
        </p:txBody>
      </p:sp>
      <p:sp>
        <p:nvSpPr>
          <p:cNvPr id="3" name="Content Placeholder 2"/>
          <p:cNvSpPr>
            <a:spLocks noGrp="1"/>
          </p:cNvSpPr>
          <p:nvPr>
            <p:ph idx="1"/>
          </p:nvPr>
        </p:nvSpPr>
        <p:spPr>
          <a:xfrm>
            <a:off x="5334000" y="3562193"/>
            <a:ext cx="1937538" cy="533401"/>
          </a:xfrm>
        </p:spPr>
        <p:txBody>
          <a:bodyPr>
            <a:normAutofit fontScale="92500"/>
          </a:bodyPr>
          <a:lstStyle/>
          <a:p>
            <a:pPr marL="0" indent="0">
              <a:buNone/>
            </a:pPr>
            <a:r>
              <a:rPr lang="en-US" dirty="0" smtClean="0"/>
              <a:t>OS_Sleep(1ms)</a:t>
            </a:r>
            <a:endParaRPr lang="en-US" dirty="0" smtClean="0"/>
          </a:p>
        </p:txBody>
      </p:sp>
      <p:sp>
        <p:nvSpPr>
          <p:cNvPr id="6" name="Content Placeholder 2"/>
          <p:cNvSpPr txBox="1">
            <a:spLocks/>
          </p:cNvSpPr>
          <p:nvPr/>
        </p:nvSpPr>
        <p:spPr>
          <a:xfrm>
            <a:off x="1941606" y="3541712"/>
            <a:ext cx="1143000" cy="5334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BEFORE</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b="16674"/>
          <a:stretch/>
        </p:blipFill>
        <p:spPr>
          <a:xfrm>
            <a:off x="914400" y="2667000"/>
            <a:ext cx="3197412" cy="83820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1" b="57938"/>
          <a:stretch/>
        </p:blipFill>
        <p:spPr>
          <a:xfrm>
            <a:off x="4419600" y="2667000"/>
            <a:ext cx="3428999" cy="85868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b="58269"/>
          <a:stretch/>
        </p:blipFill>
        <p:spPr>
          <a:xfrm>
            <a:off x="8153400" y="2667000"/>
            <a:ext cx="3498848" cy="874712"/>
          </a:xfrm>
          <a:prstGeom prst="rect">
            <a:avLst/>
          </a:prstGeom>
        </p:spPr>
      </p:pic>
      <p:sp>
        <p:nvSpPr>
          <p:cNvPr id="9" name="Content Placeholder 2"/>
          <p:cNvSpPr txBox="1">
            <a:spLocks/>
          </p:cNvSpPr>
          <p:nvPr/>
        </p:nvSpPr>
        <p:spPr>
          <a:xfrm>
            <a:off x="8934055" y="3578223"/>
            <a:ext cx="1937538" cy="5334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smtClean="0"/>
              <a:t>OS_Suspend()</a:t>
            </a:r>
            <a:endParaRPr lang="en-US" dirty="0" smtClean="0"/>
          </a:p>
        </p:txBody>
      </p:sp>
      <p:sp>
        <p:nvSpPr>
          <p:cNvPr id="11" name="Content Placeholder 2"/>
          <p:cNvSpPr txBox="1">
            <a:spLocks/>
          </p:cNvSpPr>
          <p:nvPr/>
        </p:nvSpPr>
        <p:spPr>
          <a:xfrm>
            <a:off x="1600200" y="4343401"/>
            <a:ext cx="8839200" cy="15240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Once again adding the cooperative part to the spinlock it decreased the response time even more. If a thread can’t run it simply just suspends until it can. </a:t>
            </a:r>
          </a:p>
        </p:txBody>
      </p:sp>
    </p:spTree>
    <p:extLst>
      <p:ext uri="{BB962C8B-B14F-4D97-AF65-F5344CB8AC3E}">
        <p14:creationId xmlns:p14="http://schemas.microsoft.com/office/powerpoint/2010/main" val="2867432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2 – Experiment 1</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6912" y="2064431"/>
            <a:ext cx="5715000" cy="3405477"/>
          </a:xfrm>
          <a:prstGeom prst="rect">
            <a:avLst/>
          </a:prstGeom>
        </p:spPr>
      </p:pic>
    </p:spTree>
    <p:extLst>
      <p:ext uri="{BB962C8B-B14F-4D97-AF65-F5344CB8AC3E}">
        <p14:creationId xmlns:p14="http://schemas.microsoft.com/office/powerpoint/2010/main" val="29014048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2235</TotalTime>
  <Words>921</Words>
  <Application>Microsoft Office PowerPoint</Application>
  <PresentationFormat>Widescreen</PresentationFormat>
  <Paragraphs>108</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Trebuchet MS</vt:lpstr>
      <vt:lpstr>Tw Cen MT</vt:lpstr>
      <vt:lpstr>Circuit</vt:lpstr>
      <vt:lpstr>MINI PROJECT 4 Blocking Semaphores and priority scheduling</vt:lpstr>
      <vt:lpstr>Part 1 – Experiment 1</vt:lpstr>
      <vt:lpstr>Part 1 – Experiment 2</vt:lpstr>
      <vt:lpstr>Part 1 – question 1</vt:lpstr>
      <vt:lpstr>Part 1 – question 2A</vt:lpstr>
      <vt:lpstr>Part 1 – question 2B</vt:lpstr>
      <vt:lpstr>Part 1 – question 3a</vt:lpstr>
      <vt:lpstr>Part 1 – question 3B</vt:lpstr>
      <vt:lpstr>Part 2 – Experiment 1</vt:lpstr>
      <vt:lpstr>Part 2 – Experiment 2</vt:lpstr>
      <vt:lpstr>Part 2 – question 1</vt:lpstr>
      <vt:lpstr>Part 3 – Experiment 1</vt:lpstr>
      <vt:lpstr>Part 3 – Experiment 2a</vt:lpstr>
      <vt:lpstr>Part 3 – Experiment 2b</vt:lpstr>
      <vt:lpstr>Part 3 – Question 1</vt:lpstr>
      <vt:lpstr>Part 3 – question 2a</vt:lpstr>
      <vt:lpstr>Part 3 – question 2b</vt:lpstr>
      <vt:lpstr>Part 4 – experiment 1</vt:lpstr>
      <vt:lpstr>Part 4 – experiment 2a</vt:lpstr>
      <vt:lpstr>Part 4 – experiment 2b</vt:lpstr>
      <vt:lpstr>Part 4 – question 1</vt:lpstr>
      <vt:lpstr>Part 4 – question 2a</vt:lpstr>
      <vt:lpstr>Part 4 – question 2b</vt:lpstr>
      <vt:lpstr>Part 4 – question 3a</vt:lpstr>
      <vt:lpstr>Part 4 – question 3b</vt:lpstr>
      <vt:lpstr>Part 4 – experiment 3  Data table</vt:lpstr>
      <vt:lpstr>SURVEY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0</dc:title>
  <dc:creator>William LaCour</dc:creator>
  <cp:lastModifiedBy>William LaCour</cp:lastModifiedBy>
  <cp:revision>112</cp:revision>
  <dcterms:created xsi:type="dcterms:W3CDTF">2018-09-07T18:54:27Z</dcterms:created>
  <dcterms:modified xsi:type="dcterms:W3CDTF">2018-11-17T22:56:13Z</dcterms:modified>
</cp:coreProperties>
</file>